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6" r:id="rId6"/>
    <p:sldId id="269" r:id="rId7"/>
    <p:sldId id="267" r:id="rId8"/>
    <p:sldId id="264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65" r:id="rId18"/>
  </p:sldIdLst>
  <p:sldSz cx="9144000" cy="5143500" type="screen16x9"/>
  <p:notesSz cx="6858000" cy="9144000"/>
  <p:embeddedFontLst>
    <p:embeddedFont>
      <p:font typeface="Equip Extended" panose="02000503030000020004" pitchFamily="2" charset="77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41F"/>
    <a:srgbClr val="47D7AC"/>
    <a:srgbClr val="6240A8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51"/>
  </p:normalViewPr>
  <p:slideViewPr>
    <p:cSldViewPr snapToGrid="0">
      <p:cViewPr>
        <p:scale>
          <a:sx n="198" d="100"/>
          <a:sy n="198" d="100"/>
        </p:scale>
        <p:origin x="216" y="-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cef484f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cef484f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55D9D6B0-D802-DB98-647A-78DDE1B4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ef484f2d_0_93:notes">
            <a:extLst>
              <a:ext uri="{FF2B5EF4-FFF2-40B4-BE49-F238E27FC236}">
                <a16:creationId xmlns:a16="http://schemas.microsoft.com/office/drawing/2014/main" id="{17242FE9-E191-6B65-F9D5-0EDA81F0A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ef484f2d_0_93:notes">
            <a:extLst>
              <a:ext uri="{FF2B5EF4-FFF2-40B4-BE49-F238E27FC236}">
                <a16:creationId xmlns:a16="http://schemas.microsoft.com/office/drawing/2014/main" id="{8949D58E-7A73-B388-ED2B-B9019D5F8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3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4C5D543-5FEF-0459-A63A-70196F630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ef484f2d_0_93:notes">
            <a:extLst>
              <a:ext uri="{FF2B5EF4-FFF2-40B4-BE49-F238E27FC236}">
                <a16:creationId xmlns:a16="http://schemas.microsoft.com/office/drawing/2014/main" id="{A55E9720-43D9-4A49-909B-312D301B5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ef484f2d_0_93:notes">
            <a:extLst>
              <a:ext uri="{FF2B5EF4-FFF2-40B4-BE49-F238E27FC236}">
                <a16:creationId xmlns:a16="http://schemas.microsoft.com/office/drawing/2014/main" id="{E4F48FB9-27E9-E2DF-20C1-DDFFA07BA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3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7FE0B45E-2EC3-33C4-29BC-1CB502AB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>
            <a:extLst>
              <a:ext uri="{FF2B5EF4-FFF2-40B4-BE49-F238E27FC236}">
                <a16:creationId xmlns:a16="http://schemas.microsoft.com/office/drawing/2014/main" id="{ABDCD9BE-D8C3-3C63-D82C-72EC3FE694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>
            <a:extLst>
              <a:ext uri="{FF2B5EF4-FFF2-40B4-BE49-F238E27FC236}">
                <a16:creationId xmlns:a16="http://schemas.microsoft.com/office/drawing/2014/main" id="{E0FF19B3-EF25-1B6D-5557-079A068E0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649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62D26688-0B84-B49F-CB57-5A24ECAA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>
            <a:extLst>
              <a:ext uri="{FF2B5EF4-FFF2-40B4-BE49-F238E27FC236}">
                <a16:creationId xmlns:a16="http://schemas.microsoft.com/office/drawing/2014/main" id="{7E801EC5-ED4F-FA27-5A27-804356EC8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>
            <a:extLst>
              <a:ext uri="{FF2B5EF4-FFF2-40B4-BE49-F238E27FC236}">
                <a16:creationId xmlns:a16="http://schemas.microsoft.com/office/drawing/2014/main" id="{328CA569-2EE8-FF9B-7177-D527F7641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36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F4B3A1D5-8027-09C5-A3CE-C1D58C05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>
            <a:extLst>
              <a:ext uri="{FF2B5EF4-FFF2-40B4-BE49-F238E27FC236}">
                <a16:creationId xmlns:a16="http://schemas.microsoft.com/office/drawing/2014/main" id="{B17D0946-CBD1-0AA2-FE0D-541985C6B2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>
            <a:extLst>
              <a:ext uri="{FF2B5EF4-FFF2-40B4-BE49-F238E27FC236}">
                <a16:creationId xmlns:a16="http://schemas.microsoft.com/office/drawing/2014/main" id="{20D78E3B-9C6D-D202-E0BD-9BC4AFC6D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386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7DCB3863-F4C2-10DD-6C70-9ABD2FC7C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>
            <a:extLst>
              <a:ext uri="{FF2B5EF4-FFF2-40B4-BE49-F238E27FC236}">
                <a16:creationId xmlns:a16="http://schemas.microsoft.com/office/drawing/2014/main" id="{741067A9-5310-DF53-7B20-5BC77F9B3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>
            <a:extLst>
              <a:ext uri="{FF2B5EF4-FFF2-40B4-BE49-F238E27FC236}">
                <a16:creationId xmlns:a16="http://schemas.microsoft.com/office/drawing/2014/main" id="{2B79A7E5-A233-D9F3-C6E1-859552560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35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51DD2A06-E229-696F-D8CE-FCC274AC8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>
            <a:extLst>
              <a:ext uri="{FF2B5EF4-FFF2-40B4-BE49-F238E27FC236}">
                <a16:creationId xmlns:a16="http://schemas.microsoft.com/office/drawing/2014/main" id="{340DEA85-536A-9FE2-C6CA-6DEC27B00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>
            <a:extLst>
              <a:ext uri="{FF2B5EF4-FFF2-40B4-BE49-F238E27FC236}">
                <a16:creationId xmlns:a16="http://schemas.microsoft.com/office/drawing/2014/main" id="{094BE7F2-4385-99F5-2A26-805A8CDC3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2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ef484f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cef484f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cef484f2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cef484f2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cef484f2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cef484f2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C7CD85B7-B279-1AC6-54A8-83730473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cef484f2d_0_65:notes">
            <a:extLst>
              <a:ext uri="{FF2B5EF4-FFF2-40B4-BE49-F238E27FC236}">
                <a16:creationId xmlns:a16="http://schemas.microsoft.com/office/drawing/2014/main" id="{1EA05BFB-9B12-8EDA-30D9-7A20E9114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cef484f2d_0_65:notes">
            <a:extLst>
              <a:ext uri="{FF2B5EF4-FFF2-40B4-BE49-F238E27FC236}">
                <a16:creationId xmlns:a16="http://schemas.microsoft.com/office/drawing/2014/main" id="{25751A26-B6E1-866F-AF4A-C7C5B1DFC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5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cef484f2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cef484f2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6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229D9E51-20AA-2DE9-D683-AD80C3E6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cef484f2d_0_65:notes">
            <a:extLst>
              <a:ext uri="{FF2B5EF4-FFF2-40B4-BE49-F238E27FC236}">
                <a16:creationId xmlns:a16="http://schemas.microsoft.com/office/drawing/2014/main" id="{74458928-B710-BA04-A13D-F4423B7BC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cef484f2d_0_65:notes">
            <a:extLst>
              <a:ext uri="{FF2B5EF4-FFF2-40B4-BE49-F238E27FC236}">
                <a16:creationId xmlns:a16="http://schemas.microsoft.com/office/drawing/2014/main" id="{01DF9802-0BF0-669B-0ADD-989B322AF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60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cef484f2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cef484f2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20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ef484f2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ef484f2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A4C6321-BF71-2A15-4AC1-61F247A76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ef484f2d_0_93:notes">
            <a:extLst>
              <a:ext uri="{FF2B5EF4-FFF2-40B4-BE49-F238E27FC236}">
                <a16:creationId xmlns:a16="http://schemas.microsoft.com/office/drawing/2014/main" id="{444504C5-1740-F26C-7BFE-130824240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cef484f2d_0_93:notes">
            <a:extLst>
              <a:ext uri="{FF2B5EF4-FFF2-40B4-BE49-F238E27FC236}">
                <a16:creationId xmlns:a16="http://schemas.microsoft.com/office/drawing/2014/main" id="{92DDE88B-4281-AC4F-803E-CA599EB86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3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87AC-4BE0-57E7-90BC-7AD9783A0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B1C7C-D3DE-0D1A-ABAC-0A3D0ACF4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3838-155F-69B6-1173-1FA0D894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F6396-F32A-4B30-1CB9-82DB413C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E7D92-BCA2-B99C-E4CA-82AA9520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79581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1F47-A3B9-940B-8632-0A993BD6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C7FD6-7E32-3152-D227-07580DCBE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B37A6-7B60-5135-B29D-BF8685B7D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6C389-12D9-46D7-32DB-F14CA824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4D242-2338-F863-67C0-BFFCFDCE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0265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6F2B0-9BC9-6094-EB60-C5CF88ABA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8447D-EA7C-9383-0F5A-696313294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F8471-8A85-3857-970F-70D7AC9B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95B5-5DFE-2657-640A-C6807EE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63640-BAFD-0BDF-463A-BE8A66C99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4373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40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172E-50A5-4D70-0955-58E9BA74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51715-B04D-4B8A-1833-30D8490C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B1943-0F05-20F2-B887-8204CE9E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4308-D0DF-7BE0-9816-025D44CF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2991-EBB5-0269-8BED-22551D05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2500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C44E-9DBD-1BF4-CCC6-5F57D513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D6F36-4894-4F20-308F-3FB3FD197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0975D-ADC1-7A3C-B790-7242D2B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FB737-46B0-2994-A567-6F0820A7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CF5A-D34D-BC76-09F8-F6B45D7B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04300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0CB7-2DA6-79B6-F381-50E4AB43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9118-68D1-1099-2E90-DB3E5FA23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6B13E-809B-7650-747B-9988A28B7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150B3-D923-8D26-BB81-3EA79E9B7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6DED2-1D65-DEA2-3915-3F7EAAE3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01C31-8995-85AA-9C6B-00DBAC84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83013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2A17-DF4A-0AED-454E-2E0BBB64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03B6C-6280-BA15-2C9D-48D065BF5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C1C12-6F84-9A2D-DB40-40A404019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F2BEA-75C1-257F-BCF9-AF511394E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944C1-72BC-79DC-CCCD-269319643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B62FE-504B-A647-4DDF-E3C4199F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7DC-A5A4-960C-CFCF-2B73710D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EF3ED-BFC2-8099-92DB-E7FB3F24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2421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DFF0-0CF8-1FD7-FE6A-FAA1DB2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36812-6895-8DB5-D20E-F3B30304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82F41-C676-7098-B868-68B46C56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C56C1-0869-AEE8-29E4-2E84C82A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07164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8AE39-C92C-C11F-A67A-8ACBE865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14603-43C6-EDEA-1D93-F2971EA8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A6BBB-1581-5FC0-8B7C-82BFDD8C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7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120A-1B44-B98E-ECED-0932E320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B8DD-FD11-5954-1EAF-E265674B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9C71E-16D1-3BE9-E965-BF6848EB7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7C513-F02E-222A-A143-26543BA56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10682-72C3-16B7-70F1-3FE36348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791CF-54FE-2C85-0A8C-0BB62A6B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78645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647C-57CA-0A25-CFA1-04D88131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3B4A8-54E0-B0A9-A553-A60B8207A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E243E-BE0D-6E25-DB44-5EB528D90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DE22B-3F0F-7EB8-C336-4DA98134D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2466D-F2B4-5D3E-B69A-96D839CD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AB870-6635-F7CD-2AE2-795FF95D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96027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E59FC-92B8-78B3-6D62-A422E1B0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38F0-92DC-E1BB-C251-A41E8537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D8681-E5CF-0939-1FB4-4740DF1C3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330049-63FC-4F85-AF78-FAA8CEC4D93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914C1-D69B-D620-BFC4-FCE5E543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DA62B-55D1-AD40-B0FF-3D2E0186F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82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05E12-BD74-7390-F7C7-29682749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09" b="7809"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D2A43-00D9-1B7B-71CE-A3BC13036A0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6041F">
              <a:alpha val="8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een ribbon on a black background&#10;&#10;Description automatically generated">
            <a:extLst>
              <a:ext uri="{FF2B5EF4-FFF2-40B4-BE49-F238E27FC236}">
                <a16:creationId xmlns:a16="http://schemas.microsoft.com/office/drawing/2014/main" id="{8B0F826E-8F89-E147-9F61-91224D2C20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385267" y="-575242"/>
            <a:ext cx="6330233" cy="6439560"/>
          </a:xfrm>
          <a:prstGeom prst="rect">
            <a:avLst/>
          </a:prstGeom>
        </p:spPr>
      </p:pic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381106" y="2145938"/>
            <a:ext cx="6119674" cy="85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GB" sz="4400" b="1" dirty="0">
                <a:solidFill>
                  <a:schemeClr val="bg1"/>
                </a:solidFill>
                <a:latin typeface="Equip Extended" panose="02000503030000020004" pitchFamily="2" charset="0"/>
              </a:rPr>
              <a:t>IoT Mobile, data collecting, and A.I. integration</a:t>
            </a:r>
            <a:endParaRPr sz="4400"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pic>
        <p:nvPicPr>
          <p:cNvPr id="8" name="Picture 7" descr="A green line on a black background&#10;&#10;Description automatically generated">
            <a:extLst>
              <a:ext uri="{FF2B5EF4-FFF2-40B4-BE49-F238E27FC236}">
                <a16:creationId xmlns:a16="http://schemas.microsoft.com/office/drawing/2014/main" id="{B57A3A6A-6CE7-E6EF-EFCD-68C2A066E2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04" t="50082" r="8965" b="24737"/>
          <a:stretch/>
        </p:blipFill>
        <p:spPr>
          <a:xfrm>
            <a:off x="1265465" y="2806418"/>
            <a:ext cx="7205524" cy="204549"/>
          </a:xfrm>
          <a:prstGeom prst="rect">
            <a:avLst/>
          </a:prstGeom>
        </p:spPr>
      </p:pic>
      <p:pic>
        <p:nvPicPr>
          <p:cNvPr id="9" name="Picture 8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FFD55385-A33D-328F-DEFC-270734E76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A2472-A1D3-3BF3-FF18-F0A8A799008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521" b="25521"/>
          <a:stretch/>
        </p:blipFill>
        <p:spPr>
          <a:xfrm>
            <a:off x="470319" y="424962"/>
            <a:ext cx="1030863" cy="340561"/>
          </a:xfrm>
          <a:prstGeom prst="rect">
            <a:avLst/>
          </a:prstGeom>
        </p:spPr>
      </p:pic>
      <p:pic>
        <p:nvPicPr>
          <p:cNvPr id="5" name="Picture 4" descr="A logo with white text&#10;&#10;Description automatically generated">
            <a:extLst>
              <a:ext uri="{FF2B5EF4-FFF2-40B4-BE49-F238E27FC236}">
                <a16:creationId xmlns:a16="http://schemas.microsoft.com/office/drawing/2014/main" id="{CB55A1A2-5A73-9ED6-BEBA-1F35743A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4812" y="380567"/>
            <a:ext cx="880421" cy="4399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384BA8-B1D1-8E2A-AED0-6A803763F316}"/>
              </a:ext>
            </a:extLst>
          </p:cNvPr>
          <p:cNvCxnSpPr>
            <a:cxnSpLocks/>
          </p:cNvCxnSpPr>
          <p:nvPr/>
        </p:nvCxnSpPr>
        <p:spPr>
          <a:xfrm>
            <a:off x="1691850" y="473112"/>
            <a:ext cx="0" cy="2438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011943" y="3032202"/>
            <a:ext cx="6858000" cy="696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Equip Extended" panose="02000503030000020004" pitchFamily="2" charset="0"/>
              </a:rPr>
              <a:t>A technical dive</a:t>
            </a:r>
            <a:endParaRPr sz="2400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F02593ED-6BE8-3D8B-DDA4-81F67B303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F0411477-8DE5-77BB-EAD6-E0925398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02"/>
          <a:stretch/>
        </p:blipFill>
        <p:spPr>
          <a:xfrm>
            <a:off x="3117654" y="0"/>
            <a:ext cx="60263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7858DE-2D29-252F-0800-304BFF534366}"/>
              </a:ext>
            </a:extLst>
          </p:cNvPr>
          <p:cNvSpPr/>
          <p:nvPr/>
        </p:nvSpPr>
        <p:spPr>
          <a:xfrm>
            <a:off x="-1" y="-17476"/>
            <a:ext cx="9144000" cy="5160975"/>
          </a:xfrm>
          <a:prstGeom prst="rect">
            <a:avLst/>
          </a:prstGeom>
          <a:gradFill flip="none" rotWithShape="1">
            <a:gsLst>
              <a:gs pos="36000">
                <a:srgbClr val="06041F"/>
              </a:gs>
              <a:gs pos="87000">
                <a:schemeClr val="tx2">
                  <a:alpha val="48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Google Shape;182;p21">
            <a:extLst>
              <a:ext uri="{FF2B5EF4-FFF2-40B4-BE49-F238E27FC236}">
                <a16:creationId xmlns:a16="http://schemas.microsoft.com/office/drawing/2014/main" id="{52650E3D-D371-BE46-D023-248DE871A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316" y="4458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Equip Extended" panose="02000503030000020004" pitchFamily="2" charset="0"/>
              </a:rPr>
              <a:t>Bugs and problems</a:t>
            </a:r>
            <a:endParaRPr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sp>
        <p:nvSpPr>
          <p:cNvPr id="183" name="Google Shape;183;p21">
            <a:extLst>
              <a:ext uri="{FF2B5EF4-FFF2-40B4-BE49-F238E27FC236}">
                <a16:creationId xmlns:a16="http://schemas.microsoft.com/office/drawing/2014/main" id="{39A09D1B-F9DE-EA08-A8A5-8B202F2AEF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7887" y="940159"/>
            <a:ext cx="8097172" cy="3774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Android 12+ (API 31+)</a:t>
            </a:r>
          </a:p>
          <a:p>
            <a:pPr marL="146050" indent="0">
              <a:buNone/>
            </a:pPr>
            <a:endParaRPr lang="en-GB" sz="1600" b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Breaking Changes:</a:t>
            </a:r>
          </a:p>
          <a:p>
            <a:pPr marL="146050" indent="0">
              <a:buNone/>
            </a:pPr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New Permission Model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1"/>
                </a:solidFill>
              </a:rPr>
              <a:t>BLUETOOTH_SCAN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chemeClr val="bg1"/>
                </a:solidFill>
              </a:rPr>
              <a:t>BLUETOOTH_CONNECT</a:t>
            </a:r>
            <a:r>
              <a:rPr lang="en-GB" sz="1600" dirty="0">
                <a:solidFill>
                  <a:schemeClr val="bg1"/>
                </a:solidFill>
              </a:rPr>
              <a:t>, </a:t>
            </a:r>
            <a:r>
              <a:rPr lang="en-GB" dirty="0">
                <a:solidFill>
                  <a:schemeClr val="bg1"/>
                </a:solidFill>
              </a:rPr>
              <a:t>BLUETOOTH_ADVERTISE</a:t>
            </a:r>
            <a:r>
              <a:rPr lang="en-GB" sz="1600" dirty="0">
                <a:solidFill>
                  <a:schemeClr val="bg1"/>
                </a:solidFill>
              </a:rPr>
              <a:t> replace coarse location requirements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Scan Filter Restrictions</a:t>
            </a:r>
            <a:r>
              <a:rPr lang="en-GB" sz="1600" dirty="0">
                <a:solidFill>
                  <a:schemeClr val="bg1"/>
                </a:solidFill>
              </a:rPr>
              <a:t>: More aggressive filtering when </a:t>
            </a:r>
            <a:r>
              <a:rPr lang="en-GB" dirty="0" err="1">
                <a:solidFill>
                  <a:schemeClr val="bg1"/>
                </a:solidFill>
              </a:rPr>
              <a:t>neverForLocation</a:t>
            </a:r>
            <a:r>
              <a:rPr lang="en-GB" sz="1600" dirty="0">
                <a:solidFill>
                  <a:schemeClr val="bg1"/>
                </a:solidFill>
              </a:rPr>
              <a:t> flag is used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Companion Device Manager</a:t>
            </a:r>
            <a:r>
              <a:rPr lang="en-GB" sz="1600" dirty="0">
                <a:solidFill>
                  <a:schemeClr val="bg1"/>
                </a:solidFill>
              </a:rPr>
              <a:t>: Recommended for device pairing, but adds complexity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Persistent Bug</a:t>
            </a:r>
            <a:r>
              <a:rPr lang="en-GB" sz="1600" dirty="0">
                <a:solidFill>
                  <a:schemeClr val="bg1"/>
                </a:solidFill>
              </a:rPr>
              <a:t>: On Pixel devices running Android 12-13, rapid connect/disconnect cycles can crash the Bluetooth stack, requiring airplane mode toggle.</a:t>
            </a:r>
          </a:p>
        </p:txBody>
      </p:sp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EE2FF7D9-B362-8AD3-466B-E0CD876216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28409"/>
            <a:ext cx="1041284" cy="569149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103990F1-027F-4C7C-6344-D47A68755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1269003C-5ACA-FDCE-6775-1E6E213F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569EA7DE-706D-BB5A-FBAB-11F96DE9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02"/>
          <a:stretch/>
        </p:blipFill>
        <p:spPr>
          <a:xfrm>
            <a:off x="3117654" y="0"/>
            <a:ext cx="60263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174567-F08A-6194-A5CF-E6FFB7D226F7}"/>
              </a:ext>
            </a:extLst>
          </p:cNvPr>
          <p:cNvSpPr/>
          <p:nvPr/>
        </p:nvSpPr>
        <p:spPr>
          <a:xfrm>
            <a:off x="-1" y="-17476"/>
            <a:ext cx="9144000" cy="5160975"/>
          </a:xfrm>
          <a:prstGeom prst="rect">
            <a:avLst/>
          </a:prstGeom>
          <a:gradFill flip="none" rotWithShape="1">
            <a:gsLst>
              <a:gs pos="36000">
                <a:srgbClr val="06041F"/>
              </a:gs>
              <a:gs pos="87000">
                <a:schemeClr val="tx2">
                  <a:alpha val="48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Google Shape;182;p21">
            <a:extLst>
              <a:ext uri="{FF2B5EF4-FFF2-40B4-BE49-F238E27FC236}">
                <a16:creationId xmlns:a16="http://schemas.microsoft.com/office/drawing/2014/main" id="{D7556803-D88D-6105-310B-E61ABF595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316" y="4458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Equip Extended" panose="02000503030000020004" pitchFamily="2" charset="0"/>
              </a:rPr>
              <a:t>Bugs and problems</a:t>
            </a:r>
            <a:endParaRPr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sp>
        <p:nvSpPr>
          <p:cNvPr id="183" name="Google Shape;183;p21">
            <a:extLst>
              <a:ext uri="{FF2B5EF4-FFF2-40B4-BE49-F238E27FC236}">
                <a16:creationId xmlns:a16="http://schemas.microsoft.com/office/drawing/2014/main" id="{8F559FA8-E4AE-9A89-126F-51B97C428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7887" y="940159"/>
            <a:ext cx="8097172" cy="3774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Android 6.0 (API 23)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Location Permission Bug</a:t>
            </a:r>
            <a:r>
              <a:rPr lang="en-GB" sz="1600" dirty="0">
                <a:solidFill>
                  <a:schemeClr val="bg1"/>
                </a:solidFill>
              </a:rPr>
              <a:t>: BLE scanning requires </a:t>
            </a:r>
            <a:r>
              <a:rPr lang="en-GB" dirty="0">
                <a:solidFill>
                  <a:schemeClr val="bg1"/>
                </a:solidFill>
              </a:rPr>
              <a:t>ACCESS_FINE_LOCATION</a:t>
            </a:r>
            <a:r>
              <a:rPr lang="en-GB" sz="1600" dirty="0">
                <a:solidFill>
                  <a:schemeClr val="bg1"/>
                </a:solidFill>
              </a:rPr>
              <a:t> permission and location services must be enabled, even though BLE doesn't inherently require GPS. This confuses users and requires clear UI explanation.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Android 7.0 - 8.1 (API 24-27)</a:t>
            </a:r>
          </a:p>
          <a:p>
            <a:pPr marL="146050" indent="0">
              <a:buNone/>
            </a:pPr>
            <a:endParaRPr lang="en-GB" sz="1600" b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Issues: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Background Scanning Limitations</a:t>
            </a:r>
            <a:r>
              <a:rPr lang="en-GB" sz="1600" dirty="0">
                <a:solidFill>
                  <a:schemeClr val="bg1"/>
                </a:solidFill>
              </a:rPr>
              <a:t>: Aggressive battery optimization kills background BLE scanning without user notification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Connection Priority Problems</a:t>
            </a:r>
            <a:r>
              <a:rPr lang="en-GB" sz="1600" dirty="0">
                <a:solidFill>
                  <a:schemeClr val="bg1"/>
                </a:solidFill>
              </a:rPr>
              <a:t>: Setting connection priority via </a:t>
            </a:r>
            <a:r>
              <a:rPr lang="en-GB" sz="1400" dirty="0" err="1">
                <a:solidFill>
                  <a:schemeClr val="bg1"/>
                </a:solidFill>
              </a:rPr>
              <a:t>requestConnectionPriority</a:t>
            </a:r>
            <a:r>
              <a:rPr lang="en-GB" sz="1400" dirty="0">
                <a:solidFill>
                  <a:schemeClr val="bg1"/>
                </a:solidFill>
              </a:rPr>
              <a:t>() </a:t>
            </a:r>
            <a:r>
              <a:rPr lang="en-GB" sz="1600" dirty="0">
                <a:solidFill>
                  <a:schemeClr val="bg1"/>
                </a:solidFill>
              </a:rPr>
              <a:t>often fails silently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MTU Negotiation Failures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400" dirty="0" err="1">
                <a:solidFill>
                  <a:schemeClr val="bg1"/>
                </a:solidFill>
              </a:rPr>
              <a:t>requestMtu</a:t>
            </a:r>
            <a:r>
              <a:rPr lang="en-GB" sz="1400" dirty="0">
                <a:solidFill>
                  <a:schemeClr val="bg1"/>
                </a:solidFill>
              </a:rPr>
              <a:t>() </a:t>
            </a:r>
            <a:r>
              <a:rPr lang="en-GB" sz="1600" dirty="0">
                <a:solidFill>
                  <a:schemeClr val="bg1"/>
                </a:solidFill>
              </a:rPr>
              <a:t>succeeds but the actual MTU remains at default 23 bytes on certain devices</a:t>
            </a:r>
          </a:p>
          <a:p>
            <a:endParaRPr lang="en-GB" sz="1600" dirty="0"/>
          </a:p>
        </p:txBody>
      </p:sp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EB828C4F-0F4E-E5AE-1BD3-23EABD52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28409"/>
            <a:ext cx="1041284" cy="569149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F2026F51-3298-9192-A86D-34E94BDB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5FD017D6-80A0-B3E4-D5DF-42FA6A1E3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A44C7B04-9DCF-2D7E-5C7F-21C47F423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iOS BLE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209C-24ED-41C7-7343-E869D2EF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D87BF6D3-CE7C-2C6A-0B5C-FED23919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386B4FA6-72F9-C1D1-4F6B-233E5C6DF8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CB097404-1822-C0A7-C10A-492F6C931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BA087-A691-2490-22E4-43E0E2F8E3CF}"/>
              </a:ext>
            </a:extLst>
          </p:cNvPr>
          <p:cNvSpPr txBox="1"/>
          <p:nvPr/>
        </p:nvSpPr>
        <p:spPr>
          <a:xfrm>
            <a:off x="328411" y="1232744"/>
            <a:ext cx="77080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solidFill>
                  <a:schemeClr val="bg1"/>
                </a:solidFill>
              </a:rPr>
              <a:t>iOS 9 - 10</a:t>
            </a:r>
          </a:p>
          <a:p>
            <a:pPr>
              <a:buNone/>
            </a:pPr>
            <a:r>
              <a:rPr lang="en-GB" b="1" dirty="0">
                <a:solidFill>
                  <a:schemeClr val="bg1"/>
                </a:solidFill>
              </a:rPr>
              <a:t>Major Issues:</a:t>
            </a:r>
          </a:p>
          <a:p>
            <a:pP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  State Preservation Bug</a:t>
            </a:r>
            <a:r>
              <a:rPr lang="en-GB" dirty="0">
                <a:solidFill>
                  <a:schemeClr val="bg1"/>
                </a:solidFill>
              </a:rPr>
              <a:t>: Background state preservation fails if app is force-quit by user, with no way to detect this state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  Delayed Callbacks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didDiscoverPeripheral</a:t>
            </a:r>
            <a:r>
              <a:rPr lang="en-GB" dirty="0">
                <a:solidFill>
                  <a:schemeClr val="bg1"/>
                </a:solidFill>
              </a:rPr>
              <a:t> callbacks delayed by 1-5 seconds in background mode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   Memory Issues</a:t>
            </a:r>
            <a:r>
              <a:rPr lang="en-GB" dirty="0">
                <a:solidFill>
                  <a:schemeClr val="bg1"/>
                </a:solidFill>
              </a:rPr>
              <a:t>: Rapid scanning causes memory pressure warnings and app termination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3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69B3C6C1-A4C1-0DD6-C8D9-BBADF11F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AE92B831-2CB0-8123-47CA-F31EEF6C65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iOS BLE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F5208-6896-9D67-8B59-69187C2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D6FDC446-A82C-1FFA-0D70-83E73158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2A7FE177-191C-8A3E-1E91-5F714393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B12D620A-09B4-6C93-B44B-077EE9252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AE16B-E283-5AA3-63A7-26613A5C3123}"/>
              </a:ext>
            </a:extLst>
          </p:cNvPr>
          <p:cNvSpPr txBox="1"/>
          <p:nvPr/>
        </p:nvSpPr>
        <p:spPr>
          <a:xfrm>
            <a:off x="328411" y="1232744"/>
            <a:ext cx="77080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iOS 14 - 15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Widget Background Scanning</a:t>
            </a:r>
            <a:r>
              <a:rPr lang="en-GB" dirty="0">
                <a:solidFill>
                  <a:schemeClr val="bg1"/>
                </a:solidFill>
              </a:rPr>
              <a:t>: BLE scanning in widgets doesn't wake app reliably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M1 Simulator</a:t>
            </a:r>
            <a:r>
              <a:rPr lang="en-GB" dirty="0">
                <a:solidFill>
                  <a:schemeClr val="bg1"/>
                </a:solidFill>
              </a:rPr>
              <a:t>: BLE completely non-functional in M1 Mac Simulators (hardware limitation)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Rapid Reconnection Problem</a:t>
            </a:r>
            <a:r>
              <a:rPr lang="en-GB" dirty="0">
                <a:solidFill>
                  <a:schemeClr val="bg1"/>
                </a:solidFill>
              </a:rPr>
              <a:t>: Attempting reconnection within 1 second of disconnect fails silently; requires 2+ second delay</a:t>
            </a:r>
          </a:p>
        </p:txBody>
      </p:sp>
    </p:spTree>
    <p:extLst>
      <p:ext uri="{BB962C8B-B14F-4D97-AF65-F5344CB8AC3E}">
        <p14:creationId xmlns:p14="http://schemas.microsoft.com/office/powerpoint/2010/main" val="7859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77504B7A-A2F3-C228-E878-01DBB506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EED0617A-6A7C-D635-76CF-FA6F3516C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iOS BLE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FEA31-6AE6-3B5E-ACE5-116A1477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FBCBC3A9-1903-B2EA-89B6-3F4604B2F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4FE1CF61-1A9F-9C5A-F2EA-09C897CE6B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250F2884-82E0-B997-AEA4-0CE0A52AB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10A9A-D826-A973-A40E-1D7C7E174D4A}"/>
              </a:ext>
            </a:extLst>
          </p:cNvPr>
          <p:cNvSpPr txBox="1"/>
          <p:nvPr/>
        </p:nvSpPr>
        <p:spPr>
          <a:xfrm>
            <a:off x="328411" y="1232744"/>
            <a:ext cx="77080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iOS 16+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Crash on Invalid UUID</a:t>
            </a:r>
            <a:r>
              <a:rPr lang="en-GB" dirty="0">
                <a:solidFill>
                  <a:schemeClr val="bg1"/>
                </a:solidFill>
              </a:rPr>
              <a:t>: Passing malformed UUID strings causes immediate crash instead of throwing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Background Notification Limit</a:t>
            </a:r>
            <a:r>
              <a:rPr lang="en-GB" dirty="0">
                <a:solidFill>
                  <a:schemeClr val="bg1"/>
                </a:solidFill>
              </a:rPr>
              <a:t>: Background apps limited to ~20 notifications per minute per 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Privacy Report</a:t>
            </a:r>
            <a:r>
              <a:rPr lang="en-GB" dirty="0">
                <a:solidFill>
                  <a:schemeClr val="bg1"/>
                </a:solidFill>
              </a:rPr>
              <a:t>: System privacy report logs all BLE activity, concerning some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Critical Bug (iOS 16.0-16.3)</a:t>
            </a:r>
            <a:r>
              <a:rPr lang="en-GB" dirty="0">
                <a:solidFill>
                  <a:schemeClr val="bg1"/>
                </a:solidFill>
              </a:rPr>
              <a:t>: Extended advertising data parsing fails when payload exceeds 31 bytes, causing crash. Fixed in 16.4.</a:t>
            </a:r>
          </a:p>
        </p:txBody>
      </p:sp>
    </p:spTree>
    <p:extLst>
      <p:ext uri="{BB962C8B-B14F-4D97-AF65-F5344CB8AC3E}">
        <p14:creationId xmlns:p14="http://schemas.microsoft.com/office/powerpoint/2010/main" val="245802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D98A558F-CE8C-64E7-0F27-24309B63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809C82A3-66A6-DCA2-1C6D-D048E60BE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Flutter BLE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653D4-2ED4-E052-38F9-DA5228C0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0F0805C6-788B-C27D-0334-B6D41775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AF812C8C-06B8-03B8-3456-865C8EFA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4A19DA38-6807-C2E6-A574-28F93150B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6E7AA-E864-D427-684D-87BBF2ED8BF4}"/>
              </a:ext>
            </a:extLst>
          </p:cNvPr>
          <p:cNvSpPr txBox="1"/>
          <p:nvPr/>
        </p:nvSpPr>
        <p:spPr>
          <a:xfrm>
            <a:off x="328411" y="1232744"/>
            <a:ext cx="77080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flutter_blue_plus</a:t>
            </a:r>
            <a:r>
              <a:rPr lang="en-GB" b="1" dirty="0">
                <a:solidFill>
                  <a:schemeClr val="bg1"/>
                </a:solidFill>
              </a:rPr>
              <a:t> Common Problems: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Android Service Discovery</a:t>
            </a:r>
            <a:r>
              <a:rPr lang="en-GB" dirty="0">
                <a:solidFill>
                  <a:schemeClr val="bg1"/>
                </a:solidFill>
              </a:rPr>
              <a:t>: Fails on Android 12+ with certain devices; requires enabling </a:t>
            </a:r>
            <a:r>
              <a:rPr lang="en-GB" dirty="0" err="1">
                <a:solidFill>
                  <a:schemeClr val="bg1"/>
                </a:solidFill>
              </a:rPr>
              <a:t>autoConnect</a:t>
            </a:r>
            <a:r>
              <a:rPr lang="en-GB" dirty="0">
                <a:solidFill>
                  <a:schemeClr val="bg1"/>
                </a:solidFill>
              </a:rPr>
              <a:t>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iOS Null Safety</a:t>
            </a:r>
            <a:r>
              <a:rPr lang="en-GB" dirty="0">
                <a:solidFill>
                  <a:schemeClr val="bg1"/>
                </a:solidFill>
              </a:rPr>
              <a:t>: Older versions crash when receiving null characteristic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Hot Reload Issues</a:t>
            </a:r>
            <a:r>
              <a:rPr lang="en-GB" dirty="0">
                <a:solidFill>
                  <a:schemeClr val="bg1"/>
                </a:solidFill>
              </a:rPr>
              <a:t>: BLE state persists incorrectly after hot reload, requiring full app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MTU Request Timing</a:t>
            </a:r>
            <a:r>
              <a:rPr lang="en-GB" dirty="0">
                <a:solidFill>
                  <a:schemeClr val="bg1"/>
                </a:solidFill>
              </a:rPr>
              <a:t>: Must wait for connection to fully establish before requesting MTU; timing is device-dependent</a:t>
            </a:r>
          </a:p>
        </p:txBody>
      </p:sp>
    </p:spTree>
    <p:extLst>
      <p:ext uri="{BB962C8B-B14F-4D97-AF65-F5344CB8AC3E}">
        <p14:creationId xmlns:p14="http://schemas.microsoft.com/office/powerpoint/2010/main" val="85817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>
          <a:extLst>
            <a:ext uri="{FF2B5EF4-FFF2-40B4-BE49-F238E27FC236}">
              <a16:creationId xmlns:a16="http://schemas.microsoft.com/office/drawing/2014/main" id="{483B930A-6D91-D09B-13C2-A24C998C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89D4A031-DB6C-EED8-03C6-59EF22F5A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Flutter BLE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2CF81-4309-AC4B-2EA2-F456C493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FD470582-2B31-FBDE-5D74-D974E816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254518D0-1AB9-C8E8-3EE8-81CE4B9918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A7219F60-28AC-262D-6A61-9F1CABED1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3C13D-E95E-6617-9483-C6193B7DA142}"/>
              </a:ext>
            </a:extLst>
          </p:cNvPr>
          <p:cNvSpPr txBox="1"/>
          <p:nvPr/>
        </p:nvSpPr>
        <p:spPr>
          <a:xfrm>
            <a:off x="328411" y="1232744"/>
            <a:ext cx="77080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flutter_reactive_ble</a:t>
            </a:r>
            <a:r>
              <a:rPr lang="en-GB" b="1" dirty="0">
                <a:solidFill>
                  <a:schemeClr val="bg1"/>
                </a:solidFill>
              </a:rPr>
              <a:t> Issues: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Android Background</a:t>
            </a:r>
            <a:r>
              <a:rPr lang="en-GB" dirty="0">
                <a:solidFill>
                  <a:schemeClr val="bg1"/>
                </a:solidFill>
              </a:rPr>
              <a:t>: Background operation unreliable without proper foreground service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Stream Memory Leaks</a:t>
            </a:r>
            <a:r>
              <a:rPr lang="en-GB" dirty="0">
                <a:solidFill>
                  <a:schemeClr val="bg1"/>
                </a:solidFill>
              </a:rPr>
              <a:t>: Subscription streams not properly cleaned up, causing </a:t>
            </a:r>
            <a:r>
              <a:rPr lang="en-GB">
                <a:solidFill>
                  <a:schemeClr val="bg1"/>
                </a:solidFill>
              </a:rPr>
              <a:t>memory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iOS Simulator</a:t>
            </a:r>
            <a:r>
              <a:rPr lang="en-GB" dirty="0">
                <a:solidFill>
                  <a:schemeClr val="bg1"/>
                </a:solidFill>
              </a:rPr>
              <a:t>: Completely non-functional on simulator, requires physical device</a:t>
            </a:r>
          </a:p>
        </p:txBody>
      </p:sp>
    </p:spTree>
    <p:extLst>
      <p:ext uri="{BB962C8B-B14F-4D97-AF65-F5344CB8AC3E}">
        <p14:creationId xmlns:p14="http://schemas.microsoft.com/office/powerpoint/2010/main" val="221269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CE0BA-4AED-88DA-F439-8BF68AD8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09" b="7809"/>
          <a:stretch/>
        </p:blipFill>
        <p:spPr>
          <a:xfrm flipH="1"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D59EB0-8890-A2ED-A2E6-93F74BC3BFB3}"/>
              </a:ext>
            </a:extLst>
          </p:cNvPr>
          <p:cNvSpPr/>
          <p:nvPr/>
        </p:nvSpPr>
        <p:spPr>
          <a:xfrm>
            <a:off x="0" y="-2"/>
            <a:ext cx="9144000" cy="5143501"/>
          </a:xfrm>
          <a:prstGeom prst="rect">
            <a:avLst/>
          </a:prstGeom>
          <a:solidFill>
            <a:srgbClr val="06041F">
              <a:alpha val="7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152;p16">
            <a:extLst>
              <a:ext uri="{FF2B5EF4-FFF2-40B4-BE49-F238E27FC236}">
                <a16:creationId xmlns:a16="http://schemas.microsoft.com/office/drawing/2014/main" id="{9EB60616-93C3-7F65-5C09-983C59096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0284" y="2175141"/>
            <a:ext cx="5409281" cy="1548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bg1"/>
                </a:solidFill>
                <a:latin typeface="Equip Extended" panose="02000503030000020004" pitchFamily="2" charset="0"/>
              </a:rPr>
              <a:t>Questions?</a:t>
            </a:r>
            <a:endParaRPr sz="6000"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pic>
        <p:nvPicPr>
          <p:cNvPr id="10" name="Picture 9" descr="A green and black logo&#10;&#10;Description automatically generated">
            <a:extLst>
              <a:ext uri="{FF2B5EF4-FFF2-40B4-BE49-F238E27FC236}">
                <a16:creationId xmlns:a16="http://schemas.microsoft.com/office/drawing/2014/main" id="{ED3EF5AA-77AD-0597-9E0B-3F5E7B5B10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 rot="16200000">
            <a:off x="1638133" y="2167122"/>
            <a:ext cx="785971" cy="1073582"/>
          </a:xfrm>
          <a:prstGeom prst="rect">
            <a:avLst/>
          </a:prstGeom>
        </p:spPr>
      </p:pic>
      <p:pic>
        <p:nvPicPr>
          <p:cNvPr id="14" name="Picture 13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FACEC2E5-0BC0-2C8D-1966-12AF39B05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pic>
        <p:nvPicPr>
          <p:cNvPr id="9" name="Picture 8" descr="A logo with white text&#10;&#10;Description automatically generated">
            <a:extLst>
              <a:ext uri="{FF2B5EF4-FFF2-40B4-BE49-F238E27FC236}">
                <a16:creationId xmlns:a16="http://schemas.microsoft.com/office/drawing/2014/main" id="{98EB88EC-4844-8374-5EA1-2379F3067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812" y="380567"/>
            <a:ext cx="880421" cy="4399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168252-6402-A3FF-43B1-C695906C0128}"/>
              </a:ext>
            </a:extLst>
          </p:cNvPr>
          <p:cNvCxnSpPr>
            <a:cxnSpLocks/>
          </p:cNvCxnSpPr>
          <p:nvPr/>
        </p:nvCxnSpPr>
        <p:spPr>
          <a:xfrm>
            <a:off x="1691850" y="473112"/>
            <a:ext cx="0" cy="2438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972B40-7597-FB14-BD07-EA08D3DF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521" b="25521"/>
          <a:stretch/>
        </p:blipFill>
        <p:spPr>
          <a:xfrm>
            <a:off x="470319" y="424962"/>
            <a:ext cx="1030863" cy="3405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4572000" y="617711"/>
            <a:ext cx="3244132" cy="538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47D7AC"/>
                </a:solidFill>
                <a:latin typeface="Equip Extended" panose="02000503030000020004" pitchFamily="2" charset="0"/>
              </a:rPr>
              <a:t>Introduction</a:t>
            </a:r>
            <a:endParaRPr sz="3200" b="1" dirty="0">
              <a:solidFill>
                <a:srgbClr val="47D7AC"/>
              </a:solidFill>
              <a:latin typeface="Equip Extended" panose="02000503030000020004" pitchFamily="2" charset="0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767769" y="1894895"/>
            <a:ext cx="5060567" cy="135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GB" sz="1600" dirty="0"/>
              <a:t>We will talk about implementation solutions for BLE communication across Android, iOS, and Flutter platforms, along with common hardware targets like Nordic semiconductor boards, and integrated BLE chips.</a:t>
            </a:r>
            <a:endParaRPr sz="1600" dirty="0">
              <a:latin typeface="Equip Extended" panose="02000503030000020004" pitchFamily="2" charset="0"/>
            </a:endParaRPr>
          </a:p>
        </p:txBody>
      </p:sp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2BCB7CBB-8D18-C0F3-CC6B-3E4A0D0F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8684" cy="5143500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500C0D5A-4D4F-B757-838D-172A8F7F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581" y="255387"/>
            <a:ext cx="2383719" cy="2088260"/>
          </a:xfrm>
          <a:prstGeom prst="rect">
            <a:avLst/>
          </a:prstGeom>
        </p:spPr>
      </p:pic>
      <p:pic>
        <p:nvPicPr>
          <p:cNvPr id="7" name="Picture 6" descr="A light on a black background&#10;&#10;Description automatically generated">
            <a:extLst>
              <a:ext uri="{FF2B5EF4-FFF2-40B4-BE49-F238E27FC236}">
                <a16:creationId xmlns:a16="http://schemas.microsoft.com/office/drawing/2014/main" id="{61C32B82-BD7E-D9ED-7B5E-D9B260945E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329" t="41833" r="27106" b="38789"/>
          <a:stretch/>
        </p:blipFill>
        <p:spPr>
          <a:xfrm rot="10800000">
            <a:off x="7117848" y="4285562"/>
            <a:ext cx="1867564" cy="681236"/>
          </a:xfrm>
          <a:prstGeom prst="rect">
            <a:avLst/>
          </a:prstGeom>
        </p:spPr>
      </p:pic>
      <p:pic>
        <p:nvPicPr>
          <p:cNvPr id="11" name="Picture 10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032AE3F0-D731-4251-20D8-D1F69C2FA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99500" y="361092"/>
            <a:ext cx="4017450" cy="69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Equip Extended" panose="02000503030000020004" pitchFamily="2" charset="0"/>
              </a:rPr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B428A-807E-AF67-D0A3-D8CB84B9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06" t="18273" r="33092" b="6013"/>
          <a:stretch/>
        </p:blipFill>
        <p:spPr>
          <a:xfrm>
            <a:off x="7640402" y="2710542"/>
            <a:ext cx="1503598" cy="2579915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56DDBC03-6262-211F-089C-518BB923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3" t="9523" r="32897" b="21746"/>
          <a:stretch/>
        </p:blipFill>
        <p:spPr>
          <a:xfrm>
            <a:off x="7107573" y="239369"/>
            <a:ext cx="1091904" cy="1491466"/>
          </a:xfrm>
          <a:prstGeom prst="rect">
            <a:avLst/>
          </a:prstGeom>
        </p:spPr>
      </p:pic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C5DD537A-B393-F7D5-4B5B-0363597B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762" t="35882" r="31662" b="30800"/>
          <a:stretch/>
        </p:blipFill>
        <p:spPr>
          <a:xfrm>
            <a:off x="153681" y="430787"/>
            <a:ext cx="711672" cy="468245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DF62C571-DF96-F128-753F-9E7A74E1A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53950A-1CAD-0396-7283-5305F9527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58" y="176702"/>
            <a:ext cx="7295883" cy="4817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17178210-C33B-3925-E475-910FEB6B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ibbon on a black background&#10;&#10;Description automatically generated">
            <a:extLst>
              <a:ext uri="{FF2B5EF4-FFF2-40B4-BE49-F238E27FC236}">
                <a16:creationId xmlns:a16="http://schemas.microsoft.com/office/drawing/2014/main" id="{D7BB1C39-0BC2-F442-77E7-D4A9E57D4C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647813" y="-1296060"/>
            <a:ext cx="5515673" cy="6439560"/>
          </a:xfrm>
          <a:prstGeom prst="rect">
            <a:avLst/>
          </a:prstGeom>
        </p:spPr>
      </p:pic>
      <p:pic>
        <p:nvPicPr>
          <p:cNvPr id="5" name="Picture 4" descr="A light on a black background&#10;&#10;Description automatically generated">
            <a:extLst>
              <a:ext uri="{FF2B5EF4-FFF2-40B4-BE49-F238E27FC236}">
                <a16:creationId xmlns:a16="http://schemas.microsoft.com/office/drawing/2014/main" id="{353AB015-1C09-83CF-6B0D-81E9CF7A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161518"/>
            <a:ext cx="1788116" cy="977356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F8BD6B94-3AEF-FFDA-80A1-EA759DE254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23" t="9523" r="32897" b="21746"/>
          <a:stretch/>
        </p:blipFill>
        <p:spPr>
          <a:xfrm>
            <a:off x="218236" y="151932"/>
            <a:ext cx="785971" cy="1073582"/>
          </a:xfrm>
          <a:prstGeom prst="rect">
            <a:avLst/>
          </a:prstGeom>
        </p:spPr>
      </p:pic>
      <p:pic>
        <p:nvPicPr>
          <p:cNvPr id="9" name="Picture 8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E0CE1861-DEF2-519A-8B12-EB8E8C505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pic>
        <p:nvPicPr>
          <p:cNvPr id="2" name="Picture" descr="alt text">
            <a:extLst>
              <a:ext uri="{FF2B5EF4-FFF2-40B4-BE49-F238E27FC236}">
                <a16:creationId xmlns:a16="http://schemas.microsoft.com/office/drawing/2014/main" id="{09B9862A-316E-0F43-85D6-AADBC883FFD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534501" y="383069"/>
            <a:ext cx="6459220" cy="46208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632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ibbon on a black background&#10;&#10;Description automatically generated">
            <a:extLst>
              <a:ext uri="{FF2B5EF4-FFF2-40B4-BE49-F238E27FC236}">
                <a16:creationId xmlns:a16="http://schemas.microsoft.com/office/drawing/2014/main" id="{D23D21C9-7F1E-F15A-5ADE-31F30C8BA9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-469780" y="-1426885"/>
            <a:ext cx="4935389" cy="64395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3AF49A-0F58-0F3A-6C68-1D4F5B2CC9D0}"/>
              </a:ext>
            </a:extLst>
          </p:cNvPr>
          <p:cNvSpPr/>
          <p:nvPr/>
        </p:nvSpPr>
        <p:spPr>
          <a:xfrm>
            <a:off x="5257800" y="0"/>
            <a:ext cx="3886200" cy="5143500"/>
          </a:xfrm>
          <a:prstGeom prst="rect">
            <a:avLst/>
          </a:prstGeom>
          <a:solidFill>
            <a:srgbClr val="13294B"/>
          </a:solidFill>
          <a:ln>
            <a:solidFill>
              <a:srgbClr val="1329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4063117" y="1320258"/>
            <a:ext cx="4866198" cy="1251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bg1"/>
                </a:solidFill>
                <a:latin typeface="Equip Extended" panose="02000503030000020004" pitchFamily="2" charset="0"/>
              </a:rPr>
              <a:t>GATT</a:t>
            </a:r>
            <a:br>
              <a:rPr lang="en" sz="4000" b="1" dirty="0">
                <a:solidFill>
                  <a:schemeClr val="bg1"/>
                </a:solidFill>
                <a:latin typeface="Equip Extended" panose="02000503030000020004" pitchFamily="2" charset="0"/>
              </a:rPr>
            </a:br>
            <a:r>
              <a:rPr lang="en" sz="4000" b="1" dirty="0">
                <a:solidFill>
                  <a:schemeClr val="bg1"/>
                </a:solidFill>
                <a:latin typeface="Equip Extended" panose="02000503030000020004" pitchFamily="2" charset="0"/>
              </a:rPr>
              <a:t>Transfer</a:t>
            </a:r>
            <a:endParaRPr sz="4000"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pic>
        <p:nvPicPr>
          <p:cNvPr id="5" name="Picture 4" descr="A light on a black background&#10;&#10;Description automatically generated">
            <a:extLst>
              <a:ext uri="{FF2B5EF4-FFF2-40B4-BE49-F238E27FC236}">
                <a16:creationId xmlns:a16="http://schemas.microsoft.com/office/drawing/2014/main" id="{A9CB1940-96DD-E737-17C9-A94F8E9D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 flipH="1">
            <a:off x="7330886" y="3517720"/>
            <a:ext cx="1714500" cy="977356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D12B848E-5231-8005-39E5-233BB328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23" t="9523" r="32897" b="21746"/>
          <a:stretch/>
        </p:blipFill>
        <p:spPr>
          <a:xfrm>
            <a:off x="7942431" y="246676"/>
            <a:ext cx="785971" cy="1073582"/>
          </a:xfrm>
          <a:prstGeom prst="rect">
            <a:avLst/>
          </a:prstGeom>
        </p:spPr>
      </p:pic>
      <p:pic>
        <p:nvPicPr>
          <p:cNvPr id="9" name="Picture" descr="alt text">
            <a:extLst>
              <a:ext uri="{FF2B5EF4-FFF2-40B4-BE49-F238E27FC236}">
                <a16:creationId xmlns:a16="http://schemas.microsoft.com/office/drawing/2014/main" id="{32C00135-D529-1A93-ABB4-6FE5C7B0DAA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13101" y="715617"/>
            <a:ext cx="6273302" cy="38907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629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041F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86CE0933-8946-5287-9277-45FE3727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ibbon on a black background&#10;&#10;Description automatically generated">
            <a:extLst>
              <a:ext uri="{FF2B5EF4-FFF2-40B4-BE49-F238E27FC236}">
                <a16:creationId xmlns:a16="http://schemas.microsoft.com/office/drawing/2014/main" id="{16750DA9-6373-510C-46A3-3A7A8DAF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647813" y="-1296060"/>
            <a:ext cx="5515673" cy="6439560"/>
          </a:xfrm>
          <a:prstGeom prst="rect">
            <a:avLst/>
          </a:prstGeom>
        </p:spPr>
      </p:pic>
      <p:sp>
        <p:nvSpPr>
          <p:cNvPr id="152" name="Google Shape;152;p16">
            <a:extLst>
              <a:ext uri="{FF2B5EF4-FFF2-40B4-BE49-F238E27FC236}">
                <a16:creationId xmlns:a16="http://schemas.microsoft.com/office/drawing/2014/main" id="{CA5CA56B-31EF-2E2A-0628-491AB6F44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695" y="1339402"/>
            <a:ext cx="2205543" cy="97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7D7AC"/>
                </a:solidFill>
                <a:latin typeface="Equip Extended" panose="02000503030000020004" pitchFamily="2" charset="0"/>
              </a:rPr>
              <a:t>iOS Core Bluetooth Architecture</a:t>
            </a:r>
            <a:endParaRPr b="1" dirty="0">
              <a:solidFill>
                <a:srgbClr val="47D7AC"/>
              </a:solidFill>
              <a:latin typeface="Equip Extended" panose="02000503030000020004" pitchFamily="2" charset="0"/>
            </a:endParaRPr>
          </a:p>
        </p:txBody>
      </p:sp>
      <p:pic>
        <p:nvPicPr>
          <p:cNvPr id="5" name="Picture 4" descr="A light on a black background&#10;&#10;Description automatically generated">
            <a:extLst>
              <a:ext uri="{FF2B5EF4-FFF2-40B4-BE49-F238E27FC236}">
                <a16:creationId xmlns:a16="http://schemas.microsoft.com/office/drawing/2014/main" id="{F3810CB4-FED7-9759-2E4D-8FD519D86B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161518"/>
            <a:ext cx="1788116" cy="977356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F09B3071-99D3-D3FA-C6E8-2DA2EA8F97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23" t="9523" r="32897" b="21746"/>
          <a:stretch/>
        </p:blipFill>
        <p:spPr>
          <a:xfrm>
            <a:off x="218236" y="151932"/>
            <a:ext cx="785971" cy="1073582"/>
          </a:xfrm>
          <a:prstGeom prst="rect">
            <a:avLst/>
          </a:prstGeom>
        </p:spPr>
      </p:pic>
      <p:pic>
        <p:nvPicPr>
          <p:cNvPr id="9" name="Picture 8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3DCD2CB6-5A96-A6AC-A26F-C5AC93931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pic>
        <p:nvPicPr>
          <p:cNvPr id="11" name="Picture" descr="alt text">
            <a:extLst>
              <a:ext uri="{FF2B5EF4-FFF2-40B4-BE49-F238E27FC236}">
                <a16:creationId xmlns:a16="http://schemas.microsoft.com/office/drawing/2014/main" id="{5EAD060A-C0AB-4C22-EAB2-941A5654219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2195848" y="450760"/>
            <a:ext cx="5515673" cy="44323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718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ribbon on a black background&#10;&#10;Description automatically generated">
            <a:extLst>
              <a:ext uri="{FF2B5EF4-FFF2-40B4-BE49-F238E27FC236}">
                <a16:creationId xmlns:a16="http://schemas.microsoft.com/office/drawing/2014/main" id="{C6FBBCDD-FF2F-9800-AE17-48DBEECF32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686937" y="-835556"/>
            <a:ext cx="5515673" cy="64395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3AF49A-0F58-0F3A-6C68-1D4F5B2CC9D0}"/>
              </a:ext>
            </a:extLst>
          </p:cNvPr>
          <p:cNvSpPr/>
          <p:nvPr/>
        </p:nvSpPr>
        <p:spPr>
          <a:xfrm>
            <a:off x="0" y="0"/>
            <a:ext cx="3886200" cy="5143500"/>
          </a:xfrm>
          <a:prstGeom prst="rect">
            <a:avLst/>
          </a:prstGeom>
          <a:solidFill>
            <a:srgbClr val="13294B"/>
          </a:solidFill>
          <a:ln>
            <a:solidFill>
              <a:srgbClr val="1329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ght on a black background&#10;&#10;Description automatically generated">
            <a:extLst>
              <a:ext uri="{FF2B5EF4-FFF2-40B4-BE49-F238E27FC236}">
                <a16:creationId xmlns:a16="http://schemas.microsoft.com/office/drawing/2014/main" id="{A9CB1940-96DD-E737-17C9-A94F8E9D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-49766" y="3672840"/>
            <a:ext cx="1788116" cy="977356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D12B848E-5231-8005-39E5-233BB328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023" t="9523" r="32897" b="21746"/>
          <a:stretch/>
        </p:blipFill>
        <p:spPr>
          <a:xfrm>
            <a:off x="218236" y="151932"/>
            <a:ext cx="785971" cy="1073582"/>
          </a:xfrm>
          <a:prstGeom prst="rect">
            <a:avLst/>
          </a:prstGeom>
        </p:spPr>
      </p:pic>
      <p:pic>
        <p:nvPicPr>
          <p:cNvPr id="9" name="Picture 8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17BB9696-8DF6-1841-86A5-AA3EB9D1B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  <p:sp>
        <p:nvSpPr>
          <p:cNvPr id="10" name="Google Shape;152;p16">
            <a:extLst>
              <a:ext uri="{FF2B5EF4-FFF2-40B4-BE49-F238E27FC236}">
                <a16:creationId xmlns:a16="http://schemas.microsoft.com/office/drawing/2014/main" id="{8D9725AA-01FE-6F3D-E48D-E4945CF57F52}"/>
              </a:ext>
            </a:extLst>
          </p:cNvPr>
          <p:cNvSpPr txBox="1">
            <a:spLocks/>
          </p:cNvSpPr>
          <p:nvPr/>
        </p:nvSpPr>
        <p:spPr>
          <a:xfrm>
            <a:off x="1548363" y="151932"/>
            <a:ext cx="7279973" cy="512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/>
            <a:r>
              <a:rPr lang="en-US" b="1" dirty="0">
                <a:solidFill>
                  <a:srgbClr val="47D7AC"/>
                </a:solidFill>
                <a:latin typeface="Equip Extended" panose="02000503030000020004" pitchFamily="2" charset="0"/>
              </a:rPr>
              <a:t>Flutter Bluetooth Architecture</a:t>
            </a:r>
          </a:p>
        </p:txBody>
      </p:sp>
      <p:pic>
        <p:nvPicPr>
          <p:cNvPr id="15" name="Picture" descr="alt text">
            <a:extLst>
              <a:ext uri="{FF2B5EF4-FFF2-40B4-BE49-F238E27FC236}">
                <a16:creationId xmlns:a16="http://schemas.microsoft.com/office/drawing/2014/main" id="{A394A4AA-2777-C4E4-CB39-6D1A6CFD230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1669141" y="644118"/>
            <a:ext cx="5775633" cy="42274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527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A041AA8B-3525-E41C-4AB9-A34A8870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02"/>
          <a:stretch/>
        </p:blipFill>
        <p:spPr>
          <a:xfrm>
            <a:off x="3117654" y="0"/>
            <a:ext cx="60263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1C8D5-F447-D5D5-63B5-A219DDF7FCFE}"/>
              </a:ext>
            </a:extLst>
          </p:cNvPr>
          <p:cNvSpPr/>
          <p:nvPr/>
        </p:nvSpPr>
        <p:spPr>
          <a:xfrm>
            <a:off x="-1" y="-17476"/>
            <a:ext cx="9144000" cy="5160975"/>
          </a:xfrm>
          <a:prstGeom prst="rect">
            <a:avLst/>
          </a:prstGeom>
          <a:gradFill flip="none" rotWithShape="1">
            <a:gsLst>
              <a:gs pos="36000">
                <a:srgbClr val="06041F"/>
              </a:gs>
              <a:gs pos="87000">
                <a:schemeClr val="tx2">
                  <a:alpha val="48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909316" y="4458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Equip Extended" panose="02000503030000020004" pitchFamily="2" charset="0"/>
              </a:rPr>
              <a:t>Bugs and problems</a:t>
            </a:r>
            <a:endParaRPr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827887" y="940159"/>
            <a:ext cx="8097172" cy="3774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46050" indent="0">
              <a:buNone/>
            </a:pPr>
            <a:endParaRPr lang="en-GB" sz="1400" b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400" b="1" dirty="0">
                <a:solidFill>
                  <a:schemeClr val="bg1"/>
                </a:solidFill>
              </a:rPr>
              <a:t>Android 4.3 - 4.4 (API 18-19)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Critical Issues: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Inconsistent GATT Callbacks</a:t>
            </a:r>
            <a:r>
              <a:rPr lang="en-GB" sz="1400" dirty="0">
                <a:solidFill>
                  <a:schemeClr val="bg1"/>
                </a:solidFill>
              </a:rPr>
              <a:t>: The </a:t>
            </a:r>
            <a:r>
              <a:rPr lang="en-GB" dirty="0" err="1">
                <a:solidFill>
                  <a:schemeClr val="bg1"/>
                </a:solidFill>
              </a:rPr>
              <a:t>onCharacteristicChanged</a:t>
            </a:r>
            <a:r>
              <a:rPr lang="en-GB" dirty="0">
                <a:solidFill>
                  <a:schemeClr val="bg1"/>
                </a:solidFill>
              </a:rPr>
              <a:t>()</a:t>
            </a:r>
            <a:r>
              <a:rPr lang="en-GB" sz="1400" dirty="0">
                <a:solidFill>
                  <a:schemeClr val="bg1"/>
                </a:solidFill>
              </a:rPr>
              <a:t> callback frequently fails to trigger, requiring connection resets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Memory Leaks</a:t>
            </a:r>
            <a:r>
              <a:rPr lang="en-GB" sz="1400" dirty="0">
                <a:solidFill>
                  <a:schemeClr val="bg1"/>
                </a:solidFill>
              </a:rPr>
              <a:t>: The Bluetooth stack leaks memory with repeated connection/disconnection cycles, eventually requiring a device reboot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Connection Limits</a:t>
            </a:r>
            <a:r>
              <a:rPr lang="en-GB" sz="1400" dirty="0">
                <a:solidFill>
                  <a:schemeClr val="bg1"/>
                </a:solidFill>
              </a:rPr>
              <a:t>: Practical limit of 4-7 simultaneous connections despite the theoretical higher limit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Solution</a:t>
            </a:r>
            <a:r>
              <a:rPr lang="en-GB" sz="1400" dirty="0">
                <a:solidFill>
                  <a:schemeClr val="bg1"/>
                </a:solidFill>
              </a:rPr>
              <a:t>: Implement aggressive connection recycling and monitor memory usage closely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Android 5.0 - 5.1 (API 21-22)</a:t>
            </a:r>
          </a:p>
          <a:p>
            <a:endParaRPr lang="en-GB" sz="1400" b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400" b="1" dirty="0">
                <a:solidFill>
                  <a:schemeClr val="bg1"/>
                </a:solidFill>
              </a:rPr>
              <a:t>Major Issues:</a:t>
            </a:r>
          </a:p>
          <a:p>
            <a:pPr marL="146050" indent="0">
              <a:buNone/>
            </a:pP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GATT 133 Error</a:t>
            </a:r>
            <a:r>
              <a:rPr lang="en-GB" sz="1400" dirty="0">
                <a:solidFill>
                  <a:schemeClr val="bg1"/>
                </a:solidFill>
              </a:rPr>
              <a:t>: The infamous GATT error 133 occurs frequently during connection attempts, with no clear cause in documentation</a:t>
            </a:r>
          </a:p>
          <a:p>
            <a:r>
              <a:rPr lang="en-GB" sz="1400" b="1" dirty="0">
                <a:solidFill>
                  <a:schemeClr val="bg1"/>
                </a:solidFill>
              </a:rPr>
              <a:t>Service Discovery Failures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500" dirty="0" err="1">
                <a:solidFill>
                  <a:schemeClr val="bg1"/>
                </a:solidFill>
              </a:rPr>
              <a:t>discoverServices</a:t>
            </a:r>
            <a:r>
              <a:rPr lang="en-GB" sz="1500" dirty="0">
                <a:solidFill>
                  <a:schemeClr val="bg1"/>
                </a:solidFill>
              </a:rPr>
              <a:t>() fails intermittently, requiring retry logic with delays of 600ms+</a:t>
            </a:r>
          </a:p>
          <a:p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Notification Loss</a:t>
            </a:r>
            <a:r>
              <a:rPr lang="en-GB" sz="1400" dirty="0">
                <a:solidFill>
                  <a:schemeClr val="bg1"/>
                </a:solidFill>
              </a:rPr>
              <a:t>: First notification after enabling CCCD is often dropped</a:t>
            </a:r>
          </a:p>
          <a:p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b="1" dirty="0">
                <a:solidFill>
                  <a:schemeClr val="bg1"/>
                </a:solidFill>
              </a:rPr>
              <a:t>Workaround</a:t>
            </a:r>
            <a:r>
              <a:rPr lang="en-GB" sz="1400" dirty="0">
                <a:solidFill>
                  <a:schemeClr val="bg1"/>
                </a:solidFill>
              </a:rPr>
              <a:t>: Implement exponential backoff retry logic and add 600-1000ms delay after connection before service discovery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200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CB384C70-1524-847D-928D-5495651E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28409"/>
            <a:ext cx="1041284" cy="569149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548CD131-0B6E-13AF-B835-17E2E835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E8D493AD-D2C6-7CB3-3874-39F27760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2E7EC4D2-F4EE-339E-0C82-C46EB0C3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02"/>
          <a:stretch/>
        </p:blipFill>
        <p:spPr>
          <a:xfrm>
            <a:off x="3117654" y="0"/>
            <a:ext cx="60263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529657-13ED-5547-5B1B-AF0F0DDB89A0}"/>
              </a:ext>
            </a:extLst>
          </p:cNvPr>
          <p:cNvSpPr/>
          <p:nvPr/>
        </p:nvSpPr>
        <p:spPr>
          <a:xfrm>
            <a:off x="-1" y="-17476"/>
            <a:ext cx="9144000" cy="5160975"/>
          </a:xfrm>
          <a:prstGeom prst="rect">
            <a:avLst/>
          </a:prstGeom>
          <a:gradFill flip="none" rotWithShape="1">
            <a:gsLst>
              <a:gs pos="36000">
                <a:srgbClr val="06041F"/>
              </a:gs>
              <a:gs pos="87000">
                <a:schemeClr val="tx2">
                  <a:alpha val="48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Google Shape;182;p21">
            <a:extLst>
              <a:ext uri="{FF2B5EF4-FFF2-40B4-BE49-F238E27FC236}">
                <a16:creationId xmlns:a16="http://schemas.microsoft.com/office/drawing/2014/main" id="{26066E3F-E026-0E25-C9D8-D85E5EA312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316" y="4458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Equip Extended" panose="02000503030000020004" pitchFamily="2" charset="0"/>
              </a:rPr>
              <a:t>Bugs and problems</a:t>
            </a:r>
            <a:endParaRPr b="1" dirty="0">
              <a:solidFill>
                <a:schemeClr val="bg1"/>
              </a:solidFill>
              <a:latin typeface="Equip Extended" panose="02000503030000020004" pitchFamily="2" charset="0"/>
            </a:endParaRPr>
          </a:p>
        </p:txBody>
      </p:sp>
      <p:sp>
        <p:nvSpPr>
          <p:cNvPr id="183" name="Google Shape;183;p21">
            <a:extLst>
              <a:ext uri="{FF2B5EF4-FFF2-40B4-BE49-F238E27FC236}">
                <a16:creationId xmlns:a16="http://schemas.microsoft.com/office/drawing/2014/main" id="{82D34B6C-2C82-4D60-8605-FE8C1FAB2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7887" y="940159"/>
            <a:ext cx="8097172" cy="3774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Android 6.0 (API 23)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Location Permission Bug</a:t>
            </a:r>
            <a:r>
              <a:rPr lang="en-GB" sz="1600" dirty="0">
                <a:solidFill>
                  <a:schemeClr val="bg1"/>
                </a:solidFill>
              </a:rPr>
              <a:t>: BLE scanning requires </a:t>
            </a:r>
            <a:r>
              <a:rPr lang="en-GB" dirty="0">
                <a:solidFill>
                  <a:schemeClr val="bg1"/>
                </a:solidFill>
              </a:rPr>
              <a:t>ACCESS_FINE_LOCATION</a:t>
            </a:r>
            <a:r>
              <a:rPr lang="en-GB" sz="1600" dirty="0">
                <a:solidFill>
                  <a:schemeClr val="bg1"/>
                </a:solidFill>
              </a:rPr>
              <a:t> permission and location services must be enabled, even though BLE doesn't inherently require GPS. This confuses users and requires clear UI explanation.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Android 7.0 - 8.1 (API 24-27)</a:t>
            </a:r>
          </a:p>
          <a:p>
            <a:pPr marL="146050" indent="0">
              <a:buNone/>
            </a:pPr>
            <a:endParaRPr lang="en-GB" sz="1600" b="1" dirty="0">
              <a:solidFill>
                <a:schemeClr val="bg1"/>
              </a:solidFill>
            </a:endParaRPr>
          </a:p>
          <a:p>
            <a:pPr marL="146050" indent="0">
              <a:buNone/>
            </a:pPr>
            <a:r>
              <a:rPr lang="en-GB" sz="1600" b="1" dirty="0">
                <a:solidFill>
                  <a:schemeClr val="bg1"/>
                </a:solidFill>
              </a:rPr>
              <a:t>Issues: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Background Scanning Limitations</a:t>
            </a:r>
            <a:r>
              <a:rPr lang="en-GB" sz="1600" dirty="0">
                <a:solidFill>
                  <a:schemeClr val="bg1"/>
                </a:solidFill>
              </a:rPr>
              <a:t>: Aggressive battery optimization kills background BLE scanning without user notification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Connection Priority Problems</a:t>
            </a:r>
            <a:r>
              <a:rPr lang="en-GB" sz="1600" dirty="0">
                <a:solidFill>
                  <a:schemeClr val="bg1"/>
                </a:solidFill>
              </a:rPr>
              <a:t>: Setting connection priority via </a:t>
            </a:r>
            <a:r>
              <a:rPr lang="en-GB" sz="1400" dirty="0" err="1">
                <a:solidFill>
                  <a:schemeClr val="bg1"/>
                </a:solidFill>
              </a:rPr>
              <a:t>requestConnectionPriority</a:t>
            </a:r>
            <a:r>
              <a:rPr lang="en-GB" sz="1400" dirty="0">
                <a:solidFill>
                  <a:schemeClr val="bg1"/>
                </a:solidFill>
              </a:rPr>
              <a:t>() </a:t>
            </a:r>
            <a:r>
              <a:rPr lang="en-GB" sz="1600" dirty="0">
                <a:solidFill>
                  <a:schemeClr val="bg1"/>
                </a:solidFill>
              </a:rPr>
              <a:t>often fails silently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MTU Negotiation Failures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400" dirty="0" err="1">
                <a:solidFill>
                  <a:schemeClr val="bg1"/>
                </a:solidFill>
              </a:rPr>
              <a:t>requestMtu</a:t>
            </a:r>
            <a:r>
              <a:rPr lang="en-GB" sz="1400" dirty="0">
                <a:solidFill>
                  <a:schemeClr val="bg1"/>
                </a:solidFill>
              </a:rPr>
              <a:t>() </a:t>
            </a:r>
            <a:r>
              <a:rPr lang="en-GB" sz="1600" dirty="0">
                <a:solidFill>
                  <a:schemeClr val="bg1"/>
                </a:solidFill>
              </a:rPr>
              <a:t>succeeds but the actual MTU remains at default 23 bytes on certain devices</a:t>
            </a:r>
          </a:p>
          <a:p>
            <a:endParaRPr lang="en-GB" sz="1600" dirty="0"/>
          </a:p>
        </p:txBody>
      </p:sp>
      <p:pic>
        <p:nvPicPr>
          <p:cNvPr id="6" name="Picture 5" descr="A light on a black background&#10;&#10;Description automatically generated">
            <a:extLst>
              <a:ext uri="{FF2B5EF4-FFF2-40B4-BE49-F238E27FC236}">
                <a16:creationId xmlns:a16="http://schemas.microsoft.com/office/drawing/2014/main" id="{57206244-AB39-1649-CAC1-73E388F100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25" t="36269" r="26696" b="29637"/>
          <a:stretch/>
        </p:blipFill>
        <p:spPr>
          <a:xfrm>
            <a:off x="0" y="428409"/>
            <a:ext cx="1041284" cy="569149"/>
          </a:xfrm>
          <a:prstGeom prst="rect">
            <a:avLst/>
          </a:prstGeom>
        </p:spPr>
      </p:pic>
      <p:pic>
        <p:nvPicPr>
          <p:cNvPr id="7" name="Picture 6" descr="A green swirly logo&#10;&#10;Description automatically generated with medium confidence">
            <a:extLst>
              <a:ext uri="{FF2B5EF4-FFF2-40B4-BE49-F238E27FC236}">
                <a16:creationId xmlns:a16="http://schemas.microsoft.com/office/drawing/2014/main" id="{2476F28B-ABC1-6A9B-825B-FA7E3AB42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798" y="176702"/>
            <a:ext cx="612538" cy="5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3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</TotalTime>
  <Words>805</Words>
  <Application>Microsoft Macintosh PowerPoint</Application>
  <PresentationFormat>On-screen Show (16:9)</PresentationFormat>
  <Paragraphs>106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Aptos Display</vt:lpstr>
      <vt:lpstr>Aptos</vt:lpstr>
      <vt:lpstr>Equip Extended</vt:lpstr>
      <vt:lpstr>Arial</vt:lpstr>
      <vt:lpstr>Office Theme</vt:lpstr>
      <vt:lpstr>A technical dive</vt:lpstr>
      <vt:lpstr>Introduction</vt:lpstr>
      <vt:lpstr>Title</vt:lpstr>
      <vt:lpstr>PowerPoint Presentation</vt:lpstr>
      <vt:lpstr>GATT Transfer</vt:lpstr>
      <vt:lpstr>iOS Core Bluetooth Architecture</vt:lpstr>
      <vt:lpstr>PowerPoint Presentation</vt:lpstr>
      <vt:lpstr>Bugs and problems</vt:lpstr>
      <vt:lpstr>Bugs and problems</vt:lpstr>
      <vt:lpstr>Bugs and problems</vt:lpstr>
      <vt:lpstr>Bugs and problems</vt:lpstr>
      <vt:lpstr>iOS BLE Issues</vt:lpstr>
      <vt:lpstr>iOS BLE Issues</vt:lpstr>
      <vt:lpstr>iOS BLE Issues</vt:lpstr>
      <vt:lpstr>Flutter BLE Issues</vt:lpstr>
      <vt:lpstr>Flutter BLE Issues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Mincu Cristian</cp:lastModifiedBy>
  <cp:revision>6</cp:revision>
  <dcterms:modified xsi:type="dcterms:W3CDTF">2025-10-15T12:46:26Z</dcterms:modified>
</cp:coreProperties>
</file>